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315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微软雅黑" pitchFamily="34" charset="-122"/>
      <p:regular r:id="rId18"/>
      <p:bold r:id="rId19"/>
    </p:embeddedFont>
    <p:embeddedFont>
      <p:font typeface="方正综艺简体" charset="-122"/>
      <p:regular r:id="rId20"/>
    </p:embeddedFont>
    <p:embeddedFont>
      <p:font typeface="方正兰亭细黑_GBK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A0000"/>
    <a:srgbClr val="47AF37"/>
    <a:srgbClr val="17375E"/>
    <a:srgbClr val="009900"/>
    <a:srgbClr val="163A5A"/>
    <a:srgbClr val="76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32" autoAdjust="0"/>
    <p:restoredTop sz="94641" autoAdjust="0"/>
  </p:normalViewPr>
  <p:slideViewPr>
    <p:cSldViewPr snapToGrid="0">
      <p:cViewPr varScale="1">
        <p:scale>
          <a:sx n="120" d="100"/>
          <a:sy n="120" d="100"/>
        </p:scale>
        <p:origin x="-9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2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936A364-F56D-418B-92EA-B8A9C286C719}" type="datetimeFigureOut">
              <a:rPr lang="zh-CN" altLang="en-US" smtClean="0"/>
              <a:pPr/>
              <a:t>2017/6/13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397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2017/6/13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20396247">
            <a:off x="1042211" y="4332060"/>
            <a:ext cx="563789" cy="563789"/>
          </a:xfrm>
          <a:prstGeom prst="ellipse">
            <a:avLst/>
          </a:prstGeom>
          <a:solidFill>
            <a:srgbClr val="47AF37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20195668">
            <a:off x="2453580" y="4651631"/>
            <a:ext cx="228599" cy="228599"/>
          </a:xfrm>
          <a:prstGeom prst="ellipse">
            <a:avLst/>
          </a:prstGeom>
          <a:solidFill>
            <a:srgbClr val="47AF3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9534628">
            <a:off x="807357" y="3522937"/>
            <a:ext cx="310515" cy="310515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19534628">
            <a:off x="3372443" y="4109161"/>
            <a:ext cx="310515" cy="310515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0" y="1418842"/>
            <a:ext cx="889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 smtClean="0"/>
              <a:t>快速检测圆算法测试报告</a:t>
            </a:r>
            <a:endParaRPr lang="zh-CN" altLang="en-US" sz="3600" dirty="0">
              <a:solidFill>
                <a:srgbClr val="47AF3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872000" y="2110252"/>
            <a:ext cx="5364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 rot="19318774">
            <a:off x="7104183" y="3436976"/>
            <a:ext cx="845906" cy="845906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9534628">
            <a:off x="5961062" y="3868743"/>
            <a:ext cx="310515" cy="310515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9534628">
            <a:off x="6405777" y="4574353"/>
            <a:ext cx="441364" cy="441364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rot="19534628">
            <a:off x="8581537" y="3497261"/>
            <a:ext cx="310515" cy="310515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rot="18858828">
            <a:off x="7835451" y="4545871"/>
            <a:ext cx="192350" cy="192350"/>
          </a:xfrm>
          <a:prstGeom prst="ellipse">
            <a:avLst/>
          </a:prstGeom>
          <a:solidFill>
            <a:srgbClr val="47AF3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9243261">
            <a:off x="6512160" y="3187219"/>
            <a:ext cx="228599" cy="228599"/>
          </a:xfrm>
          <a:prstGeom prst="ellipse">
            <a:avLst/>
          </a:prstGeom>
          <a:solidFill>
            <a:srgbClr val="47AF3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147" y="2598113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dirty="0" smtClean="0">
                <a:solidFill>
                  <a:srgbClr val="17375E"/>
                </a:solidFill>
                <a:latin typeface="方正综艺简体" panose="02010600030101010101" charset="-122"/>
                <a:ea typeface="方正综艺简体" panose="02010600030101010101" charset="-122"/>
                <a:cs typeface="超研澤中鋼筆行楷" panose="020B0609010101010101" pitchFamily="49" charset="-120"/>
              </a:rPr>
              <a:t>詹铭泽  </a:t>
            </a:r>
            <a:r>
              <a:rPr lang="en-US" altLang="zh-CN" b="1" dirty="0" smtClean="0">
                <a:solidFill>
                  <a:srgbClr val="17375E"/>
                </a:solidFill>
                <a:latin typeface="方正综艺简体" panose="02010600030101010101" charset="-122"/>
                <a:ea typeface="方正综艺简体" panose="02010600030101010101" charset="-122"/>
                <a:cs typeface="超研澤中鋼筆行楷" panose="020B0609010101010101" pitchFamily="49" charset="-120"/>
              </a:rPr>
              <a:t>20170608 </a:t>
            </a:r>
            <a:endParaRPr lang="zh-CN" altLang="en-US" b="1" dirty="0">
              <a:solidFill>
                <a:srgbClr val="17375E"/>
              </a:solidFill>
              <a:latin typeface="方正综艺简体" panose="02010600030101010101" charset="-122"/>
              <a:ea typeface="方正综艺简体" panose="02010600030101010101" charset="-122"/>
              <a:cs typeface="超研澤中鋼筆行楷" panose="020B0609010101010101" pitchFamily="49" charset="-120"/>
            </a:endParaRPr>
          </a:p>
        </p:txBody>
      </p:sp>
      <p:grpSp>
        <p:nvGrpSpPr>
          <p:cNvPr id="58" name="组合 57"/>
          <p:cNvGrpSpPr/>
          <p:nvPr/>
        </p:nvGrpSpPr>
        <p:grpSpPr>
          <a:xfrm rot="19534628">
            <a:off x="1785671" y="3301518"/>
            <a:ext cx="845906" cy="845906"/>
            <a:chOff x="304800" y="673100"/>
            <a:chExt cx="4000500" cy="4000500"/>
          </a:xfrm>
          <a:solidFill>
            <a:srgbClr val="47AF37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0" grpId="0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测试结果  </a:t>
            </a:r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（左）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（右）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" y="4444779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25.0143 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5962" y="4454055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175.825 ms</a:t>
            </a:r>
            <a:endParaRPr lang="zh-CN" altLang="en-US" dirty="0"/>
          </a:p>
        </p:txBody>
      </p:sp>
      <p:pic>
        <p:nvPicPr>
          <p:cNvPr id="5122" name="Picture 2" descr="D:\VSproject\vspro\case_2017_1\houghCircle_test\houghCircle_test\img\res\res(15)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46" y="754415"/>
            <a:ext cx="4197152" cy="3173708"/>
          </a:xfrm>
          <a:prstGeom prst="rect">
            <a:avLst/>
          </a:prstGeom>
          <a:noFill/>
        </p:spPr>
      </p:pic>
      <p:pic>
        <p:nvPicPr>
          <p:cNvPr id="5123" name="Picture 3" descr="D:\VSproject\vspro\case_2017_1\houghCircle_test\houghCircle_test\img\CVres\CV_res(15)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0358" y="754415"/>
            <a:ext cx="4197152" cy="3173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初步测试        结论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490" y="834887"/>
            <a:ext cx="8476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1</a:t>
            </a:r>
            <a:r>
              <a:rPr lang="zh-CN" altLang="en-US" dirty="0" smtClean="0"/>
              <a:t>、对于</a:t>
            </a:r>
            <a:r>
              <a:rPr lang="en-US" altLang="zh-CN" dirty="0" smtClean="0"/>
              <a:t>1624*1228</a:t>
            </a:r>
            <a:r>
              <a:rPr lang="zh-CN" altLang="en-US" dirty="0" smtClean="0"/>
              <a:t>的图像，在合理设置各项参数的情况下，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CVisHoughCircle</a:t>
            </a:r>
            <a:r>
              <a:rPr lang="zh-CN" altLang="en-US" dirty="0" smtClean="0"/>
              <a:t>的用时比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要稳定。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2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在合理设置各项参数的情况下，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CVisHoughCircle</a:t>
            </a:r>
            <a:r>
              <a:rPr lang="zh-CN" altLang="en-US" dirty="0" smtClean="0"/>
              <a:t>检测出来的圆心</a:t>
            </a:r>
            <a:r>
              <a:rPr lang="zh-CN" altLang="en-US" smtClean="0"/>
              <a:t>和半径也较准确。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07012"/>
            <a:ext cx="8229600" cy="36506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latin typeface="方正综艺简体" panose="02010600030101010101" charset="-122"/>
                <a:ea typeface="方正综艺简体" panose="02010600030101010101" charset="-122"/>
              </a:rPr>
              <a:t>       </a:t>
            </a:r>
            <a:r>
              <a:rPr lang="zh-CN" altLang="en-US" dirty="0" smtClean="0">
                <a:latin typeface="方正综艺简体" panose="02010600030101010101" charset="-122"/>
                <a:ea typeface="方正综艺简体" panose="02010600030101010101" charset="-122"/>
              </a:rPr>
              <a:t>本次测试是比较</a:t>
            </a:r>
            <a:r>
              <a:rPr lang="en-US" altLang="zh-CN" dirty="0" err="1" smtClean="0"/>
              <a:t>CVisHoughCircle</a:t>
            </a:r>
            <a:r>
              <a:rPr lang="zh-CN" altLang="en-US" dirty="0" smtClean="0"/>
              <a:t>类的</a:t>
            </a:r>
            <a:r>
              <a:rPr lang="en-US" altLang="zh-CN" dirty="0" err="1" smtClean="0"/>
              <a:t>newDetectCircle</a:t>
            </a:r>
            <a:r>
              <a:rPr lang="zh-CN" altLang="en-US" dirty="0" smtClean="0"/>
              <a:t>方法和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库的</a:t>
            </a:r>
            <a:r>
              <a:rPr lang="en-US" altLang="zh-CN" dirty="0" err="1" smtClean="0"/>
              <a:t>HoughCircles</a:t>
            </a:r>
            <a:r>
              <a:rPr lang="zh-CN" altLang="en-US" dirty="0" smtClean="0"/>
              <a:t>方法的检测结果，检测图像集来自</a:t>
            </a:r>
            <a:r>
              <a:rPr lang="en-US" altLang="zh-CN" dirty="0" smtClean="0"/>
              <a:t>978</a:t>
            </a:r>
            <a:r>
              <a:rPr lang="zh-CN" altLang="en-US" dirty="0" smtClean="0"/>
              <a:t>项目中有圆形的图。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 smtClean="0"/>
              <a:t>主要对比两者的速度和准确度，但因为影响两者的结果的输入参数不尽相同，所以最终对比结论仅作参考。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方正综艺简体" panose="02010600030101010101" charset="-122"/>
                <a:ea typeface="方正综艺简体" panose="02010600030101010101" charset="-122"/>
              </a:rPr>
              <a:t>   </a:t>
            </a:r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TextBox 51"/>
          <p:cNvSpPr txBox="1"/>
          <p:nvPr/>
        </p:nvSpPr>
        <p:spPr>
          <a:xfrm>
            <a:off x="1815122" y="184559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简介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/>
          <p:cNvSpPr txBox="1">
            <a:spLocks/>
          </p:cNvSpPr>
          <p:nvPr/>
        </p:nvSpPr>
        <p:spPr>
          <a:xfrm>
            <a:off x="457200" y="1655618"/>
            <a:ext cx="8229600" cy="45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087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96285" y="552272"/>
            <a:ext cx="8185715" cy="4591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dirty="0" err="1" smtClean="0"/>
              <a:t>CVisHoughCircle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sz="1400" dirty="0" smtClean="0"/>
              <a:t>      </a:t>
            </a:r>
            <a:r>
              <a:rPr lang="en-US" sz="1400" dirty="0" err="1" smtClean="0"/>
              <a:t>m_downLevel</a:t>
            </a:r>
            <a:r>
              <a:rPr lang="en-US" sz="1400" dirty="0" smtClean="0"/>
              <a:t> = 3;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金字塔层数（</a:t>
            </a:r>
            <a:r>
              <a:rPr lang="en-US" altLang="zh-CN" sz="1400" dirty="0" smtClean="0">
                <a:solidFill>
                  <a:srgbClr val="00B050"/>
                </a:solidFill>
              </a:rPr>
              <a:t>3</a:t>
            </a:r>
            <a:r>
              <a:rPr lang="zh-CN" altLang="en-US" sz="1400" dirty="0" smtClean="0">
                <a:solidFill>
                  <a:srgbClr val="00B050"/>
                </a:solidFill>
              </a:rPr>
              <a:t>代表</a:t>
            </a:r>
            <a:r>
              <a:rPr lang="en-US" altLang="zh-CN" sz="1400" dirty="0" smtClean="0">
                <a:solidFill>
                  <a:srgbClr val="00B050"/>
                </a:solidFill>
              </a:rPr>
              <a:t>0</a:t>
            </a:r>
            <a:r>
              <a:rPr lang="zh-CN" altLang="en-US" sz="1400" dirty="0" smtClean="0">
                <a:solidFill>
                  <a:srgbClr val="00B050"/>
                </a:solidFill>
              </a:rPr>
              <a:t>，</a:t>
            </a:r>
            <a:r>
              <a:rPr lang="en-US" altLang="zh-CN" sz="1400" dirty="0" smtClean="0">
                <a:solidFill>
                  <a:srgbClr val="00B050"/>
                </a:solidFill>
              </a:rPr>
              <a:t>1</a:t>
            </a:r>
            <a:r>
              <a:rPr lang="zh-CN" altLang="en-US" sz="1400" dirty="0" smtClean="0">
                <a:solidFill>
                  <a:srgbClr val="00B050"/>
                </a:solidFill>
              </a:rPr>
              <a:t>，</a:t>
            </a:r>
            <a:r>
              <a:rPr lang="en-US" altLang="zh-CN" sz="1400" dirty="0" smtClean="0">
                <a:solidFill>
                  <a:srgbClr val="00B050"/>
                </a:solidFill>
              </a:rPr>
              <a:t>2,  3</a:t>
            </a:r>
            <a:r>
              <a:rPr lang="zh-CN" altLang="en-US" sz="1400" dirty="0" smtClean="0">
                <a:solidFill>
                  <a:srgbClr val="00B050"/>
                </a:solidFill>
              </a:rPr>
              <a:t>共四层） 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</a:t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m_sectors</a:t>
            </a:r>
            <a:r>
              <a:rPr lang="en-US" sz="1400" dirty="0" smtClean="0"/>
              <a:t> = </a:t>
            </a:r>
            <a:r>
              <a:rPr lang="en-US" sz="1400" dirty="0" smtClean="0"/>
              <a:t>36</a:t>
            </a:r>
            <a:r>
              <a:rPr lang="en-US" sz="1400" dirty="0" smtClean="0"/>
              <a:t>;</a:t>
            </a:r>
            <a:r>
              <a:rPr lang="en-US" sz="1400" dirty="0" smtClean="0"/>
              <a:t>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扇区数</a:t>
            </a:r>
            <a:r>
              <a:rPr lang="en-US" sz="1400" dirty="0" smtClean="0"/>
              <a:t> 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m_selectedRatio</a:t>
            </a:r>
            <a:r>
              <a:rPr lang="en-US" sz="1400" dirty="0" smtClean="0"/>
              <a:t> = (float)0.3;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每个扇区保留的梯度点的比例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m_nSelectMin</a:t>
            </a:r>
            <a:r>
              <a:rPr lang="en-US" sz="1400" dirty="0" smtClean="0"/>
              <a:t> = 200 / </a:t>
            </a:r>
            <a:r>
              <a:rPr lang="en-US" sz="1400" dirty="0" err="1" smtClean="0"/>
              <a:t>pow</a:t>
            </a:r>
            <a:r>
              <a:rPr lang="en-US" sz="1400" dirty="0" smtClean="0"/>
              <a:t>(2, </a:t>
            </a:r>
            <a:r>
              <a:rPr lang="en-US" sz="1400" dirty="0" err="1" smtClean="0"/>
              <a:t>m_downLevel</a:t>
            </a:r>
            <a:r>
              <a:rPr lang="en-US" sz="1400" dirty="0" smtClean="0"/>
              <a:t>); 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保留梯度点的最小值（其实应该跟总的边缘点个数相关）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m_nSelectMax</a:t>
            </a:r>
            <a:r>
              <a:rPr lang="en-US" sz="1400" dirty="0" smtClean="0"/>
              <a:t> = 400 / </a:t>
            </a:r>
            <a:r>
              <a:rPr lang="en-US" sz="1400" dirty="0" err="1" smtClean="0"/>
              <a:t>pow</a:t>
            </a:r>
            <a:r>
              <a:rPr lang="en-US" sz="1400" dirty="0" smtClean="0"/>
              <a:t>(2, </a:t>
            </a:r>
            <a:r>
              <a:rPr lang="en-US" sz="1400" dirty="0" err="1" smtClean="0"/>
              <a:t>m_downLevel</a:t>
            </a:r>
            <a:r>
              <a:rPr lang="en-US" sz="1400" dirty="0" smtClean="0"/>
              <a:t>); 	 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保留梯度点的最大值（其实应该跟总的边缘点个数相关）</a:t>
            </a:r>
            <a:br>
              <a:rPr lang="zh-CN" altLang="en-US" sz="1400" dirty="0" smtClean="0">
                <a:solidFill>
                  <a:srgbClr val="00B050"/>
                </a:solidFill>
              </a:rPr>
            </a:b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m_Ttheta</a:t>
            </a:r>
            <a:r>
              <a:rPr lang="en-US" sz="1400" dirty="0" smtClean="0"/>
              <a:t> = 5; 	 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点对的梯度方向差在</a:t>
            </a:r>
            <a:r>
              <a:rPr lang="en-US" sz="1400" dirty="0" err="1" smtClean="0">
                <a:solidFill>
                  <a:srgbClr val="00B050"/>
                </a:solidFill>
              </a:rPr>
              <a:t>Ttheta</a:t>
            </a:r>
            <a:r>
              <a:rPr lang="zh-CN" altLang="en-US" sz="1400" dirty="0" smtClean="0">
                <a:solidFill>
                  <a:srgbClr val="00B050"/>
                </a:solidFill>
              </a:rPr>
              <a:t>范围内则匹配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m_Tshift</a:t>
            </a:r>
            <a:r>
              <a:rPr lang="en-US" sz="1400" dirty="0" smtClean="0"/>
              <a:t> = 10; 	 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点对的偏移在</a:t>
            </a:r>
            <a:r>
              <a:rPr lang="en-US" sz="1400" dirty="0" err="1" smtClean="0">
                <a:solidFill>
                  <a:srgbClr val="00B050"/>
                </a:solidFill>
              </a:rPr>
              <a:t>Tshift</a:t>
            </a:r>
            <a:r>
              <a:rPr lang="zh-CN" altLang="en-US" sz="1400" dirty="0" smtClean="0">
                <a:solidFill>
                  <a:srgbClr val="00B050"/>
                </a:solidFill>
              </a:rPr>
              <a:t>范围内则匹配</a:t>
            </a:r>
            <a:br>
              <a:rPr lang="zh-CN" altLang="en-US" sz="1400" dirty="0" smtClean="0">
                <a:solidFill>
                  <a:srgbClr val="00B050"/>
                </a:solidFill>
              </a:rPr>
            </a:b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m_localThreshMin</a:t>
            </a:r>
            <a:r>
              <a:rPr lang="en-US" sz="1400" dirty="0" smtClean="0"/>
              <a:t> =</a:t>
            </a:r>
            <a:r>
              <a:rPr lang="en-US" altLang="zh-CN" sz="1400" dirty="0" smtClean="0"/>
              <a:t> 80 / </a:t>
            </a:r>
            <a:r>
              <a:rPr lang="en-US" altLang="zh-CN" sz="1400" dirty="0" err="1" smtClean="0"/>
              <a:t>pow</a:t>
            </a:r>
            <a:r>
              <a:rPr lang="en-US" altLang="zh-CN" sz="1400" dirty="0" smtClean="0"/>
              <a:t>(2, </a:t>
            </a:r>
            <a:r>
              <a:rPr lang="en-US" altLang="zh-CN" sz="1400" dirty="0" err="1" smtClean="0"/>
              <a:t>m_downLevel</a:t>
            </a:r>
            <a:r>
              <a:rPr lang="en-US" altLang="zh-CN" sz="1400" dirty="0" smtClean="0"/>
              <a:t>);    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在累加器寻找圆心时的阈值</a:t>
            </a:r>
            <a:r>
              <a:rPr lang="en-US" altLang="zh-CN" sz="1400" dirty="0" smtClean="0">
                <a:solidFill>
                  <a:srgbClr val="00B050"/>
                </a:solidFill>
              </a:rPr>
              <a:t>(</a:t>
            </a:r>
            <a:r>
              <a:rPr lang="zh-CN" altLang="en-US" sz="1400" dirty="0" smtClean="0">
                <a:solidFill>
                  <a:srgbClr val="00B050"/>
                </a:solidFill>
              </a:rPr>
              <a:t>连通域标记阈值，太小</a:t>
            </a:r>
            <a:r>
              <a:rPr lang="en-US" altLang="zh-CN" sz="1400" dirty="0" smtClean="0">
                <a:solidFill>
                  <a:srgbClr val="00B050"/>
                </a:solidFill>
              </a:rPr>
              <a:t>-</a:t>
            </a:r>
            <a:r>
              <a:rPr lang="zh-CN" altLang="en-US" sz="1400" dirty="0" smtClean="0">
                <a:solidFill>
                  <a:srgbClr val="00B050"/>
                </a:solidFill>
              </a:rPr>
              <a:t>连通域太多，太大</a:t>
            </a:r>
            <a:r>
              <a:rPr lang="en-US" altLang="zh-CN" sz="1400" dirty="0" smtClean="0">
                <a:solidFill>
                  <a:srgbClr val="00B050"/>
                </a:solidFill>
              </a:rPr>
              <a:t>-</a:t>
            </a:r>
            <a:r>
              <a:rPr lang="zh-CN" altLang="en-US" sz="1400" dirty="0" smtClean="0">
                <a:solidFill>
                  <a:srgbClr val="00B050"/>
                </a:solidFill>
              </a:rPr>
              <a:t>本来一个连通域被分割了。</a:t>
            </a:r>
            <a:r>
              <a:rPr lang="en-US" altLang="zh-CN" sz="1400" dirty="0" smtClean="0">
                <a:solidFill>
                  <a:srgbClr val="00B050"/>
                </a:solidFill>
              </a:rPr>
              <a:t>)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m_radiusMax</a:t>
            </a:r>
            <a:r>
              <a:rPr lang="en-US" sz="1400" dirty="0" smtClean="0"/>
              <a:t> = 120 / </a:t>
            </a:r>
            <a:r>
              <a:rPr lang="en-US" sz="1400" dirty="0" err="1" smtClean="0"/>
              <a:t>pow</a:t>
            </a:r>
            <a:r>
              <a:rPr lang="en-US" sz="1400" dirty="0" smtClean="0"/>
              <a:t>(2,m_downLevel); 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m_radiusMin</a:t>
            </a:r>
            <a:r>
              <a:rPr lang="en-US" sz="1400" dirty="0" smtClean="0"/>
              <a:t> = 40 / </a:t>
            </a:r>
            <a:r>
              <a:rPr lang="en-US" sz="1400" dirty="0" err="1" smtClean="0"/>
              <a:t>pow</a:t>
            </a:r>
            <a:r>
              <a:rPr lang="en-US" sz="1400" dirty="0" smtClean="0"/>
              <a:t>(2, </a:t>
            </a:r>
            <a:r>
              <a:rPr lang="en-US" sz="1400" dirty="0" err="1" smtClean="0"/>
              <a:t>m_downLevel</a:t>
            </a:r>
            <a:r>
              <a:rPr lang="en-US" sz="1400" dirty="0" smtClean="0"/>
              <a:t>);  	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    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m_centerDis</a:t>
            </a:r>
            <a:r>
              <a:rPr lang="en-US" altLang="zh-CN" sz="1400" dirty="0" smtClean="0"/>
              <a:t> = 2 * </a:t>
            </a:r>
            <a:r>
              <a:rPr lang="en-US" altLang="zh-CN" sz="1400" dirty="0" err="1" smtClean="0"/>
              <a:t>m_radiusMin</a:t>
            </a:r>
            <a:r>
              <a:rPr lang="en-US" altLang="zh-CN" sz="1400" dirty="0" smtClean="0"/>
              <a:t>; 	</a:t>
            </a:r>
            <a:r>
              <a:rPr lang="en-US" altLang="zh-CN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最小圆心距</a:t>
            </a:r>
            <a:endParaRPr lang="en-US" altLang="zh-CN" sz="14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/>
              <a:t/>
            </a:r>
            <a:br>
              <a:rPr lang="zh-CN" altLang="en-US" sz="1400" dirty="0" smtClean="0"/>
            </a:br>
            <a:r>
              <a:rPr lang="zh-CN" altLang="en-US" sz="1400" dirty="0" smtClean="0"/>
              <a:t>     </a:t>
            </a:r>
            <a:r>
              <a:rPr lang="en-US" sz="1400" dirty="0" err="1" smtClean="0"/>
              <a:t>m_voteScoreMin</a:t>
            </a:r>
            <a:r>
              <a:rPr lang="en-US" sz="1400" dirty="0" smtClean="0"/>
              <a:t> = </a:t>
            </a:r>
            <a:r>
              <a:rPr lang="en-US" sz="1400" dirty="0" err="1" smtClean="0"/>
              <a:t>m_nSelectMin</a:t>
            </a:r>
            <a:r>
              <a:rPr lang="en-US" sz="1400" dirty="0" smtClean="0"/>
              <a:t>; 	   </a:t>
            </a:r>
            <a:r>
              <a:rPr lang="en-US" sz="1400" dirty="0" smtClean="0">
                <a:solidFill>
                  <a:srgbClr val="00B050"/>
                </a:solidFill>
              </a:rPr>
              <a:t>//</a:t>
            </a:r>
            <a:r>
              <a:rPr lang="zh-CN" altLang="en-US" sz="1400" dirty="0" smtClean="0">
                <a:solidFill>
                  <a:srgbClr val="00B050"/>
                </a:solidFill>
              </a:rPr>
              <a:t>在半径累加器寻找最佳圆的阈值</a:t>
            </a:r>
            <a:endParaRPr lang="zh-CN" altLang="en-US" sz="1400" dirty="0">
              <a:solidFill>
                <a:srgbClr val="00B050"/>
              </a:solidFill>
              <a:latin typeface="方正综艺简体" charset="-122"/>
              <a:ea typeface="方正综艺简体" charset="-122"/>
            </a:endParaRPr>
          </a:p>
        </p:txBody>
      </p:sp>
      <p:sp>
        <p:nvSpPr>
          <p:cNvPr id="11" name="TextBox 51"/>
          <p:cNvSpPr txBox="1"/>
          <p:nvPr/>
        </p:nvSpPr>
        <p:spPr>
          <a:xfrm>
            <a:off x="1815122" y="1845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4225" y="200025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CVisHoughCircle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00050" y="666572"/>
            <a:ext cx="8258175" cy="4476928"/>
          </a:xfrm>
        </p:spPr>
        <p:txBody>
          <a:bodyPr>
            <a:normAutofit/>
          </a:bodyPr>
          <a:lstStyle/>
          <a:p>
            <a:r>
              <a:rPr lang="en-US" altLang="zh-CN" sz="1400" dirty="0" err="1" smtClean="0"/>
              <a:t>OpenCV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en-US" sz="1400" dirty="0" smtClean="0"/>
              <a:t>void </a:t>
            </a:r>
            <a:r>
              <a:rPr lang="en-US" sz="1400" dirty="0" err="1" smtClean="0"/>
              <a:t>HoughCircles</a:t>
            </a:r>
            <a:r>
              <a:rPr lang="en-US" sz="1400" dirty="0" smtClean="0"/>
              <a:t>(</a:t>
            </a:r>
            <a:r>
              <a:rPr lang="en-US" sz="1400" dirty="0" err="1" smtClean="0"/>
              <a:t>InputArray</a:t>
            </a:r>
            <a:r>
              <a:rPr lang="en-US" sz="1400" dirty="0" smtClean="0"/>
              <a:t> </a:t>
            </a:r>
            <a:r>
              <a:rPr lang="en-US" sz="1400" b="1" dirty="0" smtClean="0"/>
              <a:t>image</a:t>
            </a:r>
            <a:r>
              <a:rPr lang="en-US" sz="1400" dirty="0" smtClean="0"/>
              <a:t>, </a:t>
            </a:r>
            <a:r>
              <a:rPr lang="en-US" sz="1400" dirty="0" err="1" smtClean="0"/>
              <a:t>OutputArray</a:t>
            </a:r>
            <a:r>
              <a:rPr lang="en-US" sz="1400" dirty="0" smtClean="0"/>
              <a:t> </a:t>
            </a:r>
            <a:r>
              <a:rPr lang="en-US" sz="1400" b="1" dirty="0" smtClean="0"/>
              <a:t>circles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 </a:t>
            </a:r>
            <a:r>
              <a:rPr lang="en-US" sz="1400" b="1" dirty="0" smtClean="0"/>
              <a:t>method</a:t>
            </a:r>
            <a:r>
              <a:rPr lang="en-US" sz="1400" dirty="0" smtClean="0"/>
              <a:t>, double </a:t>
            </a:r>
            <a:r>
              <a:rPr lang="en-US" sz="1400" b="1" dirty="0" err="1" smtClean="0"/>
              <a:t>dp</a:t>
            </a:r>
            <a:r>
              <a:rPr lang="en-US" sz="1400" dirty="0" smtClean="0"/>
              <a:t>, double </a:t>
            </a:r>
            <a:r>
              <a:rPr lang="en-US" sz="1400" b="1" dirty="0" err="1" smtClean="0"/>
              <a:t>minDist</a:t>
            </a:r>
            <a:r>
              <a:rPr lang="en-US" sz="1400" dirty="0" smtClean="0"/>
              <a:t>, double </a:t>
            </a:r>
            <a:r>
              <a:rPr lang="en-US" sz="1400" b="1" dirty="0" smtClean="0"/>
              <a:t>param1</a:t>
            </a:r>
            <a:r>
              <a:rPr lang="en-US" sz="1400" dirty="0" smtClean="0"/>
              <a:t>, double </a:t>
            </a:r>
            <a:r>
              <a:rPr lang="en-US" sz="1400" b="1" dirty="0" smtClean="0"/>
              <a:t>param2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 </a:t>
            </a:r>
            <a:r>
              <a:rPr lang="en-US" sz="1400" b="1" dirty="0" err="1" smtClean="0"/>
              <a:t>minRadius</a:t>
            </a:r>
            <a:r>
              <a:rPr lang="zh-CN" altLang="en-US" sz="1400" b="1" dirty="0" smtClean="0"/>
              <a:t>，</a:t>
            </a:r>
            <a:r>
              <a:rPr lang="en-US" sz="1400" dirty="0" err="1" smtClean="0"/>
              <a:t>int</a:t>
            </a:r>
            <a:r>
              <a:rPr lang="en-US" sz="1400" dirty="0" smtClean="0"/>
              <a:t> </a:t>
            </a:r>
            <a:r>
              <a:rPr lang="en-US" sz="1400" b="1" dirty="0" err="1" smtClean="0"/>
              <a:t>maxRadius</a:t>
            </a:r>
            <a:r>
              <a:rPr lang="en-US" sz="1400" dirty="0" smtClean="0"/>
              <a:t> )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其中，</a:t>
            </a:r>
            <a:endParaRPr lang="en-US" altLang="zh-CN" sz="1400" dirty="0" smtClean="0"/>
          </a:p>
          <a:p>
            <a:r>
              <a:rPr lang="en-US" altLang="zh-CN" sz="1400" dirty="0" smtClean="0"/>
              <a:t>method = CV_HOUGH_GRADIENT</a:t>
            </a:r>
            <a:r>
              <a:rPr lang="zh-CN" altLang="en-US" sz="1400" dirty="0" smtClean="0"/>
              <a:t>。 检测方法，目前只有这种。</a:t>
            </a:r>
            <a:endParaRPr lang="en-US" altLang="zh-CN" sz="1400" dirty="0" smtClean="0"/>
          </a:p>
          <a:p>
            <a:r>
              <a:rPr lang="en-US" altLang="zh-CN" sz="1400" dirty="0" err="1" smtClean="0"/>
              <a:t>dp</a:t>
            </a:r>
            <a:r>
              <a:rPr lang="en-US" altLang="zh-CN" sz="1400" dirty="0" smtClean="0"/>
              <a:t> = 1</a:t>
            </a:r>
            <a:r>
              <a:rPr lang="zh-CN" altLang="en-US" sz="1400" dirty="0" smtClean="0"/>
              <a:t>。 累加器的分辨率，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表示和图像大小一样。</a:t>
            </a:r>
            <a:endParaRPr lang="en-US" altLang="zh-CN" sz="1400" dirty="0" smtClean="0"/>
          </a:p>
          <a:p>
            <a:r>
              <a:rPr lang="en-US" sz="1400" b="1" dirty="0" err="1" smtClean="0"/>
              <a:t>minDist</a:t>
            </a:r>
            <a:r>
              <a:rPr lang="en-US" sz="1400" b="1" dirty="0" smtClean="0"/>
              <a:t> </a:t>
            </a:r>
            <a:r>
              <a:rPr lang="en-US" altLang="zh-CN" sz="1400" b="1" dirty="0" smtClean="0"/>
              <a:t>= </a:t>
            </a:r>
            <a:r>
              <a:rPr lang="en-US" altLang="zh-CN" sz="1400" dirty="0" err="1" smtClean="0"/>
              <a:t>img_grey.rows</a:t>
            </a:r>
            <a:r>
              <a:rPr lang="en-US" altLang="zh-CN" sz="1400" dirty="0" smtClean="0"/>
              <a:t> / 8</a:t>
            </a:r>
            <a:r>
              <a:rPr lang="zh-CN" altLang="en-US" sz="1400" dirty="0" smtClean="0"/>
              <a:t>。  最小圆心距。</a:t>
            </a:r>
            <a:endParaRPr lang="en-US" altLang="zh-CN" sz="1400" dirty="0" smtClean="0"/>
          </a:p>
          <a:p>
            <a:r>
              <a:rPr lang="en-US" sz="1400" b="1" dirty="0" smtClean="0"/>
              <a:t>Param1 </a:t>
            </a:r>
            <a:r>
              <a:rPr lang="en-US" altLang="zh-CN" sz="1400" b="1" dirty="0" smtClean="0"/>
              <a:t>= </a:t>
            </a:r>
            <a:r>
              <a:rPr lang="en-US" altLang="zh-CN" sz="1400" dirty="0" smtClean="0"/>
              <a:t>50</a:t>
            </a:r>
            <a:r>
              <a:rPr lang="zh-CN" altLang="en-US" sz="1400" dirty="0" smtClean="0"/>
              <a:t>。   </a:t>
            </a:r>
            <a:r>
              <a:rPr lang="en-US" altLang="zh-CN" sz="1400" dirty="0" smtClean="0"/>
              <a:t>Canny</a:t>
            </a:r>
            <a:r>
              <a:rPr lang="zh-CN" altLang="en-US" sz="1400" dirty="0" smtClean="0"/>
              <a:t>阈值。</a:t>
            </a:r>
            <a:endParaRPr lang="en-US" altLang="zh-CN" sz="1400" dirty="0" smtClean="0"/>
          </a:p>
          <a:p>
            <a:r>
              <a:rPr lang="en-US" sz="1400" b="1" dirty="0" smtClean="0"/>
              <a:t>Param2 </a:t>
            </a:r>
            <a:r>
              <a:rPr lang="en-US" altLang="zh-CN" sz="1400" b="1" dirty="0" smtClean="0"/>
              <a:t>=  </a:t>
            </a:r>
            <a:r>
              <a:rPr lang="en-US" altLang="zh-CN" sz="1400" b="1" dirty="0" smtClean="0"/>
              <a:t>100</a:t>
            </a:r>
            <a:r>
              <a:rPr lang="en-US" altLang="zh-CN" sz="1400" b="1" dirty="0" smtClean="0"/>
              <a:t>       </a:t>
            </a:r>
            <a:r>
              <a:rPr lang="zh-CN" altLang="en-US" sz="1400" b="1" dirty="0" smtClean="0"/>
              <a:t>累加器阈值。</a:t>
            </a:r>
            <a:endParaRPr lang="en-US" altLang="zh-CN" sz="1400" b="1" dirty="0" smtClean="0"/>
          </a:p>
          <a:p>
            <a:r>
              <a:rPr lang="en-US" sz="1400" b="1" dirty="0" err="1" smtClean="0"/>
              <a:t>minRadius</a:t>
            </a:r>
            <a:r>
              <a:rPr lang="en-US" sz="1400" b="1" dirty="0" smtClean="0"/>
              <a:t> </a:t>
            </a:r>
            <a:r>
              <a:rPr lang="en-US" altLang="zh-CN" sz="1400" b="1" dirty="0" smtClean="0"/>
              <a:t>= </a:t>
            </a:r>
            <a:r>
              <a:rPr lang="en-US" altLang="zh-CN" sz="1400" dirty="0" smtClean="0"/>
              <a:t>40</a:t>
            </a:r>
            <a:r>
              <a:rPr lang="zh-CN" altLang="en-US" sz="1400" dirty="0" smtClean="0"/>
              <a:t>。 最小半径。</a:t>
            </a:r>
            <a:endParaRPr lang="en-US" altLang="zh-CN" sz="1400" dirty="0" smtClean="0"/>
          </a:p>
          <a:p>
            <a:r>
              <a:rPr lang="en-US" sz="1400" b="1" dirty="0" err="1" smtClean="0"/>
              <a:t>maxRadius</a:t>
            </a:r>
            <a:r>
              <a:rPr lang="en-US" sz="1400" b="1" dirty="0" smtClean="0"/>
              <a:t> </a:t>
            </a:r>
            <a:r>
              <a:rPr lang="en-US" altLang="zh-CN" sz="1400" b="1" dirty="0" smtClean="0"/>
              <a:t>= 120.  </a:t>
            </a:r>
            <a:r>
              <a:rPr lang="zh-CN" altLang="en-US" sz="1400" b="1" dirty="0" smtClean="0"/>
              <a:t>最大半径。</a:t>
            </a:r>
            <a:endParaRPr lang="en-US" altLang="zh-CN" sz="1400" dirty="0" smtClean="0"/>
          </a:p>
        </p:txBody>
      </p:sp>
      <p:cxnSp>
        <p:nvCxnSpPr>
          <p:cNvPr id="14" name="直接连接符 13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1"/>
          <p:cNvSpPr txBox="1"/>
          <p:nvPr/>
        </p:nvSpPr>
        <p:spPr>
          <a:xfrm>
            <a:off x="1815122" y="1845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4225" y="200025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OpenCV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234386" y="666572"/>
            <a:ext cx="4718614" cy="447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>
                <a:latin typeface="方正综艺简体" charset="-122"/>
                <a:ea typeface="方正综艺简体" charset="-122"/>
              </a:rPr>
              <a:t>1 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、缺少判断黑圆</a:t>
            </a:r>
            <a:r>
              <a:rPr lang="en-US" altLang="zh-CN" sz="1400" dirty="0" smtClean="0">
                <a:latin typeface="方正综艺简体" charset="-122"/>
                <a:ea typeface="方正综艺简体" charset="-122"/>
              </a:rPr>
              <a:t>/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白圆的选项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。</a:t>
            </a: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  <a:p>
            <a:pPr>
              <a:buNone/>
            </a:pPr>
            <a:r>
              <a:rPr lang="en-US" altLang="zh-CN" sz="1400" dirty="0" smtClean="0">
                <a:latin typeface="方正综艺简体" charset="-122"/>
                <a:ea typeface="方正综艺简体" charset="-122"/>
              </a:rPr>
              <a:t>2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、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增加检测不完整的圆（半圆）的选项？</a:t>
            </a: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  <a:p>
            <a:pPr>
              <a:buNone/>
            </a:pPr>
            <a:r>
              <a:rPr lang="en-US" altLang="zh-CN" sz="1400" dirty="0" smtClean="0">
                <a:latin typeface="方正综艺简体" charset="-122"/>
                <a:ea typeface="方正综艺简体" charset="-122"/>
              </a:rPr>
              <a:t>3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、对众多可调节参数对于结果的影响还研究得不透彻。。</a:t>
            </a: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  <a:p>
            <a:pPr>
              <a:buNone/>
            </a:pP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  <a:p>
            <a:pPr>
              <a:buNone/>
            </a:pPr>
            <a:r>
              <a:rPr lang="en-US" altLang="zh-CN" sz="1400" dirty="0" smtClean="0">
                <a:latin typeface="方正综艺简体" charset="-122"/>
                <a:ea typeface="方正综艺简体" charset="-122"/>
              </a:rPr>
              <a:t>4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、对于</a:t>
            </a:r>
            <a:r>
              <a:rPr lang="en-US" altLang="zh-CN" sz="1400" dirty="0" err="1" smtClean="0">
                <a:latin typeface="Arial" pitchFamily="34" charset="0"/>
                <a:ea typeface="方正综艺简体" charset="-122"/>
                <a:cs typeface="Arial" pitchFamily="34" charset="0"/>
              </a:rPr>
              <a:t>OpenCV</a:t>
            </a: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的接口参数不太了解，有时参数设置不合</a:t>
            </a: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  <a:p>
            <a:pPr>
              <a:buNone/>
            </a:pPr>
            <a:r>
              <a:rPr lang="zh-CN" altLang="en-US" sz="1400" dirty="0" smtClean="0">
                <a:latin typeface="方正综艺简体" charset="-122"/>
                <a:ea typeface="方正综艺简体" charset="-122"/>
              </a:rPr>
              <a:t>理会导致程序崩溃，暂时不知道什么原因。</a:t>
            </a:r>
            <a:endParaRPr lang="en-US" altLang="zh-CN" sz="1400" dirty="0" smtClean="0">
              <a:latin typeface="方正综艺简体" charset="-122"/>
              <a:ea typeface="方正综艺简体" charset="-122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815122" y="184559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仍需改善的地方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测试结果  </a:t>
            </a:r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（左）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（右）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pic>
        <p:nvPicPr>
          <p:cNvPr id="1027" name="Picture 3" descr="D:\VSproject\vspro\case_2017_1\houghCircle_test\houghCircle_test\img\res\res(1).bmp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6978" y="838310"/>
            <a:ext cx="4146420" cy="3135346"/>
          </a:xfrm>
          <a:prstGeom prst="rect">
            <a:avLst/>
          </a:prstGeom>
          <a:noFill/>
        </p:spPr>
      </p:pic>
      <p:pic>
        <p:nvPicPr>
          <p:cNvPr id="1028" name="Picture 4" descr="D:\VSproject\vspro\case_2017_1\houghCircle_test\houghCircle_test\img\CVres\CV_res(1).bmp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07148" y="848257"/>
            <a:ext cx="4146420" cy="313534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82880" y="4444779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19.2469 ms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95962" y="4454055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72.1852 ms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测试结果  </a:t>
            </a:r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（左）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（右）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" y="4444779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24.2397 ms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95962" y="4454055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166.9 ms</a:t>
            </a:r>
            <a:endParaRPr lang="zh-CN" altLang="en-US" dirty="0"/>
          </a:p>
        </p:txBody>
      </p:sp>
      <p:pic>
        <p:nvPicPr>
          <p:cNvPr id="12" name="Picture 2" descr="D:\VSproject\vspro\case_2017_1\houghCircle_test\houghCircle_test\img\res\res(5).bmp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93982" y="748993"/>
            <a:ext cx="4109446" cy="3107390"/>
          </a:xfrm>
          <a:prstGeom prst="rect">
            <a:avLst/>
          </a:prstGeom>
          <a:noFill/>
        </p:spPr>
      </p:pic>
      <p:pic>
        <p:nvPicPr>
          <p:cNvPr id="13" name="Picture 3" descr="D:\VSproject\vspro\case_2017_1\houghCircle_test\houghCircle_test\img\CVres\CV_res(5).bmp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18250" y="748993"/>
            <a:ext cx="4109446" cy="3107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测试结果  </a:t>
            </a:r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（左）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（右）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" y="4444779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20.6492 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5962" y="4454055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158.123 ms</a:t>
            </a:r>
            <a:endParaRPr lang="zh-CN" altLang="en-US" dirty="0"/>
          </a:p>
        </p:txBody>
      </p:sp>
      <p:pic>
        <p:nvPicPr>
          <p:cNvPr id="3074" name="Picture 2" descr="D:\VSproject\vspro\case_2017_1\houghCircle_test\houghCircle_test\img\CVres\CV_res(9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4321" y="688279"/>
            <a:ext cx="4126648" cy="3120396"/>
          </a:xfrm>
          <a:prstGeom prst="rect">
            <a:avLst/>
          </a:prstGeom>
          <a:noFill/>
        </p:spPr>
      </p:pic>
      <p:pic>
        <p:nvPicPr>
          <p:cNvPr id="3075" name="Picture 3" descr="D:\VSproject\vspro\case_2017_1\houghCircle_test\houghCircle_test\img\res\res(9)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234" y="680541"/>
            <a:ext cx="4126648" cy="312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1553045" y="242192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148646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1"/>
          <p:cNvSpPr txBox="1"/>
          <p:nvPr/>
        </p:nvSpPr>
        <p:spPr>
          <a:xfrm>
            <a:off x="1815122" y="184559"/>
            <a:ext cx="6629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测试结果  </a:t>
            </a:r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（左）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（右）</a:t>
            </a:r>
            <a:endParaRPr lang="zh-CN" altLang="en-US" sz="2000" dirty="0" smtClean="0"/>
          </a:p>
          <a:p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688" y="4666005"/>
            <a:ext cx="2561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方正综艺简体" panose="02010600030101010101" charset="-122"/>
              <a:ea typeface="方正综艺简体" panose="02010600030101010101" charset="-122"/>
            </a:endParaRPr>
          </a:p>
          <a:p>
            <a:endParaRPr lang="zh-CN" altLang="en-US" dirty="0">
              <a:latin typeface="方正综艺简体" panose="02010600030101010101" charset="-122"/>
              <a:ea typeface="方正综艺简体" panose="02010600030101010101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" y="4444779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19.9407 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5962" y="4454055"/>
            <a:ext cx="4198289" cy="381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时间 </a:t>
            </a:r>
            <a:r>
              <a:rPr lang="en-US" altLang="zh-CN" dirty="0" smtClean="0"/>
              <a:t>= 79.4766 ms</a:t>
            </a:r>
            <a:endParaRPr lang="zh-CN" altLang="en-US" dirty="0"/>
          </a:p>
        </p:txBody>
      </p:sp>
      <p:pic>
        <p:nvPicPr>
          <p:cNvPr id="4098" name="Picture 2" descr="D:\VSproject\vspro\case_2017_1\houghCircle_test\houghCircle_test\img\res\res(10)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31" y="773043"/>
            <a:ext cx="4175856" cy="3157604"/>
          </a:xfrm>
          <a:prstGeom prst="rect">
            <a:avLst/>
          </a:prstGeom>
          <a:noFill/>
        </p:spPr>
      </p:pic>
      <p:pic>
        <p:nvPicPr>
          <p:cNvPr id="4099" name="Picture 3" descr="D:\VSproject\vspro\case_2017_1\houghCircle_test\houghCircle_test\img\CVres\CV_res(10)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7559" y="773043"/>
            <a:ext cx="4175856" cy="3157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0906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310</Words>
  <Application>Microsoft Office PowerPoint</Application>
  <PresentationFormat>全屏显示(16:9)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Calibri</vt:lpstr>
      <vt:lpstr>微软雅黑</vt:lpstr>
      <vt:lpstr>方正综艺简体</vt:lpstr>
      <vt:lpstr>超研澤中鋼筆行楷</vt:lpstr>
      <vt:lpstr>方正兰亭细黑_GBK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Company>www.microsoft.com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方伟</dc:creator>
  <cp:keywords>ppt</cp:keywords>
  <cp:lastModifiedBy>bm00018</cp:lastModifiedBy>
  <cp:revision>839</cp:revision>
  <dcterms:created xsi:type="dcterms:W3CDTF">2015-01-22T11:01:00Z</dcterms:created>
  <dcterms:modified xsi:type="dcterms:W3CDTF">2017-06-13T05:42:19Z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